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9" r:id="rId2"/>
    <p:sldId id="260" r:id="rId3"/>
    <p:sldId id="308" r:id="rId4"/>
    <p:sldId id="309" r:id="rId5"/>
    <p:sldId id="310" r:id="rId6"/>
    <p:sldId id="311" r:id="rId7"/>
    <p:sldId id="312" r:id="rId8"/>
    <p:sldId id="313" r:id="rId9"/>
    <p:sldId id="314" r:id="rId10"/>
    <p:sldId id="315" r:id="rId11"/>
    <p:sldId id="316" r:id="rId12"/>
    <p:sldId id="317" r:id="rId13"/>
    <p:sldId id="318" r:id="rId14"/>
    <p:sldId id="319" r:id="rId15"/>
    <p:sldId id="320" r:id="rId16"/>
    <p:sldId id="321" r:id="rId17"/>
    <p:sldId id="322" r:id="rId18"/>
    <p:sldId id="323" r:id="rId19"/>
    <p:sldId id="324" r:id="rId20"/>
    <p:sldId id="325" r:id="rId21"/>
    <p:sldId id="326" r:id="rId22"/>
    <p:sldId id="307"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271" autoAdjust="0"/>
    <p:restoredTop sz="96552" autoAdjust="0"/>
  </p:normalViewPr>
  <p:slideViewPr>
    <p:cSldViewPr>
      <p:cViewPr varScale="1">
        <p:scale>
          <a:sx n="137" d="100"/>
          <a:sy n="137" d="100"/>
        </p:scale>
        <p:origin x="496" y="19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B1F14-2969-4234-94C2-84FB01E3AC7A}" type="datetimeFigureOut">
              <a:rPr lang="en-AU" smtClean="0"/>
              <a:t>7/2/2022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95789E-32BF-4BCD-9509-3BAE69BCF054}" type="slidenum">
              <a:rPr lang="en-AU" smtClean="0"/>
              <a:t>‹#›</a:t>
            </a:fld>
            <a:endParaRPr lang="en-AU"/>
          </a:p>
        </p:txBody>
      </p:sp>
    </p:spTree>
    <p:extLst>
      <p:ext uri="{BB962C8B-B14F-4D97-AF65-F5344CB8AC3E}">
        <p14:creationId xmlns:p14="http://schemas.microsoft.com/office/powerpoint/2010/main" val="119235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F0CDB67-B98A-4AC5-929D-81BD9B8E0ED5}" type="datetime1">
              <a:rPr lang="en-AU" smtClean="0"/>
              <a:t>7/2/2022</a:t>
            </a:fld>
            <a:endParaRPr lang="en-AU"/>
          </a:p>
        </p:txBody>
      </p:sp>
      <p:sp>
        <p:nvSpPr>
          <p:cNvPr id="5" name="Footer Placeholder 4"/>
          <p:cNvSpPr>
            <a:spLocks noGrp="1"/>
          </p:cNvSpPr>
          <p:nvPr>
            <p:ph type="ftr" sz="quarter" idx="11"/>
          </p:nvPr>
        </p:nvSpPr>
        <p:spPr/>
        <p:txBody>
          <a:bodyPr/>
          <a:lstStyle/>
          <a:p>
            <a:r>
              <a:rPr lang="en-AU" dirty="0"/>
              <a:t>© Len Bass, Paul Clements, Rick Kazman,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58521322-EC31-0D49-B0CD-E25813AAD707}"/>
              </a:ext>
            </a:extLst>
          </p:cNvPr>
          <p:cNvPicPr>
            <a:picLocks noChangeAspect="1"/>
          </p:cNvPicPr>
          <p:nvPr userDrawn="1"/>
        </p:nvPicPr>
        <p:blipFill>
          <a:blip r:embed="rId2"/>
          <a:stretch>
            <a:fillRect/>
          </a:stretch>
        </p:blipFill>
        <p:spPr>
          <a:xfrm>
            <a:off x="0" y="0"/>
            <a:ext cx="1619672" cy="2075058"/>
          </a:xfrm>
          <a:prstGeom prst="rect">
            <a:avLst/>
          </a:prstGeom>
        </p:spPr>
      </p:pic>
    </p:spTree>
    <p:extLst>
      <p:ext uri="{BB962C8B-B14F-4D97-AF65-F5344CB8AC3E}">
        <p14:creationId xmlns:p14="http://schemas.microsoft.com/office/powerpoint/2010/main" val="287972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0368C8F9-EC1D-4BA9-A60E-999AFF963F40}" type="datetime1">
              <a:rPr lang="en-AU" smtClean="0"/>
              <a:t>7/2/2022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68311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07FB916B-826A-4DC1-AF36-AFE8D11DE3BA}" type="datetime1">
              <a:rPr lang="en-AU" smtClean="0"/>
              <a:t>7/2/2022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9071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p>
            <a:r>
              <a:rPr lang="en-US" dirty="0"/>
              <a:t>Click to edit Master title style</a:t>
            </a:r>
            <a:endParaRPr lang="en-AU"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Footer Placeholder 8"/>
          <p:cNvSpPr>
            <a:spLocks noGrp="1"/>
          </p:cNvSpPr>
          <p:nvPr>
            <p:ph type="ftr" sz="quarter" idx="11"/>
          </p:nvPr>
        </p:nvSpPr>
        <p:spPr>
          <a:xfrm>
            <a:off x="1403648" y="6356350"/>
            <a:ext cx="6336704" cy="365125"/>
          </a:xfrm>
        </p:spPr>
        <p:txBody>
          <a:bodyPr/>
          <a:lstStyle/>
          <a:p>
            <a:r>
              <a:rPr lang="en-AU" dirty="0"/>
              <a:t>© Len Bass, Paul Clements, Rick </a:t>
            </a:r>
            <a:r>
              <a:rPr lang="en-AU" dirty="0" err="1"/>
              <a:t>Kazman</a:t>
            </a:r>
            <a:r>
              <a:rPr lang="en-AU" dirty="0"/>
              <a:t>, distributed under Creative Commons Attribution License</a:t>
            </a:r>
          </a:p>
        </p:txBody>
      </p:sp>
      <p:pic>
        <p:nvPicPr>
          <p:cNvPr id="6" name="Picture 5">
            <a:extLst>
              <a:ext uri="{FF2B5EF4-FFF2-40B4-BE49-F238E27FC236}">
                <a16:creationId xmlns:a16="http://schemas.microsoft.com/office/drawing/2014/main" id="{3624B527-7C3C-974A-81D1-5BD34934439D}"/>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317183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FD9AFD-92D5-4F38-81E5-3FBC268DED4A}" type="datetime1">
              <a:rPr lang="en-AU" smtClean="0"/>
              <a:t>7/2/2022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89F372B8-2D54-2241-9852-8D87D186C25A}"/>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225930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457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AADA7F1-F5F6-4965-B98A-1EF216FC21E9}" type="datetime1">
              <a:rPr lang="en-AU" smtClean="0"/>
              <a:t>7/2/2022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FC449092-A599-2C4B-853A-8EC2847A0013}"/>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19356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F0D0951D-1B64-4AD7-951D-395C8B37DA62}" type="datetime1">
              <a:rPr lang="en-AU" smtClean="0"/>
              <a:t>7/2/2022</a:t>
            </a:fld>
            <a:endParaRPr lang="en-AU"/>
          </a:p>
        </p:txBody>
      </p:sp>
      <p:sp>
        <p:nvSpPr>
          <p:cNvPr id="8" name="Footer Placeholder 7"/>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9" name="Slide Number Placeholder 8"/>
          <p:cNvSpPr>
            <a:spLocks noGrp="1"/>
          </p:cNvSpPr>
          <p:nvPr>
            <p:ph type="sldNum" sz="quarter" idx="12"/>
          </p:nvPr>
        </p:nvSpPr>
        <p:spPr/>
        <p:txBody>
          <a:bodyPr/>
          <a:lstStyle/>
          <a:p>
            <a:fld id="{D0E8C58C-0836-46C6-8F9A-AF87B5CA09C9}" type="slidenum">
              <a:rPr lang="en-AU" smtClean="0"/>
              <a:t>‹#›</a:t>
            </a:fld>
            <a:endParaRPr lang="en-AU"/>
          </a:p>
        </p:txBody>
      </p:sp>
      <p:pic>
        <p:nvPicPr>
          <p:cNvPr id="11" name="Picture 10">
            <a:extLst>
              <a:ext uri="{FF2B5EF4-FFF2-40B4-BE49-F238E27FC236}">
                <a16:creationId xmlns:a16="http://schemas.microsoft.com/office/drawing/2014/main" id="{611F60AE-E88C-8B42-B405-EAC97D27D77E}"/>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13274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Date Placeholder 2"/>
          <p:cNvSpPr>
            <a:spLocks noGrp="1"/>
          </p:cNvSpPr>
          <p:nvPr>
            <p:ph type="dt" sz="half" idx="10"/>
          </p:nvPr>
        </p:nvSpPr>
        <p:spPr/>
        <p:txBody>
          <a:bodyPr/>
          <a:lstStyle/>
          <a:p>
            <a:fld id="{3054D5B1-B0B7-4FEE-A636-82BBB8DC2F24}" type="datetime1">
              <a:rPr lang="en-AU" smtClean="0"/>
              <a:t>7/2/2022</a:t>
            </a:fld>
            <a:endParaRPr lang="en-AU"/>
          </a:p>
        </p:txBody>
      </p:sp>
      <p:sp>
        <p:nvSpPr>
          <p:cNvPr id="4" name="Footer Placeholder 3"/>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5" name="Slide Number Placeholder 4"/>
          <p:cNvSpPr>
            <a:spLocks noGrp="1"/>
          </p:cNvSpPr>
          <p:nvPr>
            <p:ph type="sldNum" sz="quarter" idx="12"/>
          </p:nvPr>
        </p:nvSpPr>
        <p:spPr/>
        <p:txBody>
          <a:bodyPr/>
          <a:lstStyle/>
          <a:p>
            <a:fld id="{D0E8C58C-0836-46C6-8F9A-AF87B5CA09C9}" type="slidenum">
              <a:rPr lang="en-AU" smtClean="0"/>
              <a:t>‹#›</a:t>
            </a:fld>
            <a:endParaRPr lang="en-AU"/>
          </a:p>
        </p:txBody>
      </p:sp>
      <p:pic>
        <p:nvPicPr>
          <p:cNvPr id="7" name="Picture 6">
            <a:extLst>
              <a:ext uri="{FF2B5EF4-FFF2-40B4-BE49-F238E27FC236}">
                <a16:creationId xmlns:a16="http://schemas.microsoft.com/office/drawing/2014/main" id="{F2BEEDD7-E361-CE44-B05E-D2EA08857301}"/>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379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3E332-3D0B-4932-A3B1-41A6E16690E0}" type="datetime1">
              <a:rPr lang="en-AU" smtClean="0"/>
              <a:t>7/2/2022</a:t>
            </a:fld>
            <a:endParaRPr lang="en-AU"/>
          </a:p>
        </p:txBody>
      </p:sp>
      <p:sp>
        <p:nvSpPr>
          <p:cNvPr id="3" name="Footer Placeholder 2"/>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4" name="Slide Number Placeholder 3"/>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6675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EB9C4-EF48-4255-A3A3-972222EC13E9}" type="datetime1">
              <a:rPr lang="en-AU" smtClean="0"/>
              <a:t>7/2/2022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500744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C94F8-BF1B-412F-A811-124AF48AB6BD}" type="datetime1">
              <a:rPr lang="en-AU" smtClean="0"/>
              <a:t>7/2/2022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9904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8098"/>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p:cNvSpPr>
            <a:spLocks noGrp="1"/>
          </p:cNvSpPr>
          <p:nvPr>
            <p:ph type="body" idx="1"/>
          </p:nvPr>
        </p:nvSpPr>
        <p:spPr>
          <a:xfrm>
            <a:off x="457200" y="1268760"/>
            <a:ext cx="8229600" cy="48574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3DB84-98FB-4B92-9E59-12D7CC27F3EE}" type="datetime1">
              <a:rPr lang="en-AU" smtClean="0"/>
              <a:t>7/2/2022</a:t>
            </a:fld>
            <a:endParaRPr lang="en-A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dirty="0"/>
              <a:t>© Len Bass</a:t>
            </a:r>
            <a:r>
              <a:rPr lang="en-AU"/>
              <a:t>, Paul </a:t>
            </a:r>
            <a:r>
              <a:rPr lang="en-AU" dirty="0"/>
              <a:t>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8C58C-0836-46C6-8F9A-AF87B5CA09C9}" type="slidenum">
              <a:rPr lang="en-AU" smtClean="0"/>
              <a:t>‹#›</a:t>
            </a:fld>
            <a:endParaRPr lang="en-AU"/>
          </a:p>
        </p:txBody>
      </p:sp>
    </p:spTree>
    <p:extLst>
      <p:ext uri="{BB962C8B-B14F-4D97-AF65-F5344CB8AC3E}">
        <p14:creationId xmlns:p14="http://schemas.microsoft.com/office/powerpoint/2010/main" val="3701178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AU" dirty="0"/>
              <a:t>Chapter 24: The Role of Architects in Projects</a:t>
            </a:r>
          </a:p>
        </p:txBody>
      </p:sp>
      <p:sp>
        <p:nvSpPr>
          <p:cNvPr id="3" name="Subtitle 2"/>
          <p:cNvSpPr>
            <a:spLocks noGrp="1"/>
          </p:cNvSpPr>
          <p:nvPr>
            <p:ph type="subTitle" idx="1"/>
          </p:nvPr>
        </p:nvSpPr>
        <p:spPr>
          <a:xfrm>
            <a:off x="1043608" y="3886200"/>
            <a:ext cx="7128792" cy="1991072"/>
          </a:xfrm>
        </p:spPr>
        <p:txBody>
          <a:bodyPr>
            <a:normAutofit/>
          </a:bodyPr>
          <a:lstStyle/>
          <a:p>
            <a:r>
              <a:rPr lang="en-US" i="1" dirty="0"/>
              <a:t>I don’t know why people hire architects and then tell them what to do. </a:t>
            </a:r>
            <a:endParaRPr lang="en-US" dirty="0"/>
          </a:p>
          <a:p>
            <a:r>
              <a:rPr lang="en-US" dirty="0"/>
              <a:t>—Frank Gehry</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63539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16E77-D354-3345-AD18-473FFCDFE9D6}"/>
              </a:ext>
            </a:extLst>
          </p:cNvPr>
          <p:cNvSpPr>
            <a:spLocks noGrp="1"/>
          </p:cNvSpPr>
          <p:nvPr>
            <p:ph type="title"/>
          </p:nvPr>
        </p:nvSpPr>
        <p:spPr/>
        <p:txBody>
          <a:bodyPr>
            <a:normAutofit fontScale="90000"/>
          </a:bodyPr>
          <a:lstStyle/>
          <a:p>
            <a:r>
              <a:rPr lang="en-US" dirty="0"/>
              <a:t>Architecture and Agile Development </a:t>
            </a:r>
          </a:p>
        </p:txBody>
      </p:sp>
      <p:sp>
        <p:nvSpPr>
          <p:cNvPr id="3" name="Content Placeholder 2">
            <a:extLst>
              <a:ext uri="{FF2B5EF4-FFF2-40B4-BE49-F238E27FC236}">
                <a16:creationId xmlns:a16="http://schemas.microsoft.com/office/drawing/2014/main" id="{B99C8053-D313-A54C-9D54-DDE592246CFD}"/>
              </a:ext>
            </a:extLst>
          </p:cNvPr>
          <p:cNvSpPr>
            <a:spLocks noGrp="1"/>
          </p:cNvSpPr>
          <p:nvPr>
            <p:ph idx="1"/>
          </p:nvPr>
        </p:nvSpPr>
        <p:spPr/>
        <p:txBody>
          <a:bodyPr>
            <a:normAutofit fontScale="92500" lnSpcReduction="20000"/>
          </a:bodyPr>
          <a:lstStyle/>
          <a:p>
            <a:r>
              <a:rPr lang="en-US" dirty="0"/>
              <a:t>Agile development began as a rebellion against development approaches that were rigid and heavyweight with lots of documentation, focused on up-front planning, culminating in a single delivery. </a:t>
            </a:r>
          </a:p>
          <a:p>
            <a:r>
              <a:rPr lang="en-US" dirty="0" err="1"/>
              <a:t>Agilistas</a:t>
            </a:r>
            <a:r>
              <a:rPr lang="en-US" dirty="0"/>
              <a:t> advocate focusing on what the customer really wants and providing it in small, testable increments, starting early on. </a:t>
            </a:r>
          </a:p>
          <a:p>
            <a:r>
              <a:rPr lang="en-US" dirty="0"/>
              <a:t>The key question is this: How much up-front work, in terms of requirements analysis, risk mitigation, and architecture design, should a project undertake? </a:t>
            </a:r>
          </a:p>
        </p:txBody>
      </p:sp>
      <p:sp>
        <p:nvSpPr>
          <p:cNvPr id="4" name="Footer Placeholder 3">
            <a:extLst>
              <a:ext uri="{FF2B5EF4-FFF2-40B4-BE49-F238E27FC236}">
                <a16:creationId xmlns:a16="http://schemas.microsoft.com/office/drawing/2014/main" id="{7454ABC6-8338-2B42-A856-589B2102380A}"/>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02805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16E77-D354-3345-AD18-473FFCDFE9D6}"/>
              </a:ext>
            </a:extLst>
          </p:cNvPr>
          <p:cNvSpPr>
            <a:spLocks noGrp="1"/>
          </p:cNvSpPr>
          <p:nvPr>
            <p:ph type="title"/>
          </p:nvPr>
        </p:nvSpPr>
        <p:spPr/>
        <p:txBody>
          <a:bodyPr>
            <a:normAutofit fontScale="90000"/>
          </a:bodyPr>
          <a:lstStyle/>
          <a:p>
            <a:r>
              <a:rPr lang="en-US" dirty="0"/>
              <a:t>Architecture and Agile Development </a:t>
            </a:r>
          </a:p>
        </p:txBody>
      </p:sp>
      <p:sp>
        <p:nvSpPr>
          <p:cNvPr id="3" name="Content Placeholder 2">
            <a:extLst>
              <a:ext uri="{FF2B5EF4-FFF2-40B4-BE49-F238E27FC236}">
                <a16:creationId xmlns:a16="http://schemas.microsoft.com/office/drawing/2014/main" id="{B99C8053-D313-A54C-9D54-DDE592246CFD}"/>
              </a:ext>
            </a:extLst>
          </p:cNvPr>
          <p:cNvSpPr>
            <a:spLocks noGrp="1"/>
          </p:cNvSpPr>
          <p:nvPr>
            <p:ph idx="1"/>
          </p:nvPr>
        </p:nvSpPr>
        <p:spPr/>
        <p:txBody>
          <a:bodyPr>
            <a:normAutofit/>
          </a:bodyPr>
          <a:lstStyle/>
          <a:p>
            <a:r>
              <a:rPr lang="en-US" dirty="0"/>
              <a:t>There is no single right answer to this question, but you can find a “sweet spot” for any given project. </a:t>
            </a:r>
          </a:p>
          <a:p>
            <a:r>
              <a:rPr lang="en-US" dirty="0"/>
              <a:t>The “right” amount of project work depends on several factors: project size, complex functional requirements, highly demanding QA requirements, volatile requirements, degree of distribution of development. </a:t>
            </a:r>
          </a:p>
          <a:p>
            <a:endParaRPr lang="en-US" dirty="0"/>
          </a:p>
        </p:txBody>
      </p:sp>
      <p:sp>
        <p:nvSpPr>
          <p:cNvPr id="4" name="Footer Placeholder 3">
            <a:extLst>
              <a:ext uri="{FF2B5EF4-FFF2-40B4-BE49-F238E27FC236}">
                <a16:creationId xmlns:a16="http://schemas.microsoft.com/office/drawing/2014/main" id="{7454ABC6-8338-2B42-A856-589B2102380A}"/>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358193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8D7EF-8588-3E49-B0BA-812608B13CAE}"/>
              </a:ext>
            </a:extLst>
          </p:cNvPr>
          <p:cNvSpPr>
            <a:spLocks noGrp="1"/>
          </p:cNvSpPr>
          <p:nvPr>
            <p:ph type="title"/>
          </p:nvPr>
        </p:nvSpPr>
        <p:spPr/>
        <p:txBody>
          <a:bodyPr>
            <a:normAutofit fontScale="90000"/>
          </a:bodyPr>
          <a:lstStyle/>
          <a:p>
            <a:r>
              <a:rPr lang="en-US" dirty="0"/>
              <a:t>Three Approaches to Architectural Design</a:t>
            </a:r>
          </a:p>
        </p:txBody>
      </p:sp>
      <p:sp>
        <p:nvSpPr>
          <p:cNvPr id="4" name="Footer Placeholder 3">
            <a:extLst>
              <a:ext uri="{FF2B5EF4-FFF2-40B4-BE49-F238E27FC236}">
                <a16:creationId xmlns:a16="http://schemas.microsoft.com/office/drawing/2014/main" id="{8E3A1992-6E4A-2549-BEB5-EEDBD4CD6E54}"/>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679B2DDB-3515-3544-836F-3B4014EC4738}"/>
              </a:ext>
            </a:extLst>
          </p:cNvPr>
          <p:cNvPicPr>
            <a:picLocks noChangeAspect="1"/>
          </p:cNvPicPr>
          <p:nvPr/>
        </p:nvPicPr>
        <p:blipFill>
          <a:blip r:embed="rId2"/>
          <a:stretch>
            <a:fillRect/>
          </a:stretch>
        </p:blipFill>
        <p:spPr>
          <a:xfrm>
            <a:off x="1407096" y="1268760"/>
            <a:ext cx="6373159" cy="5589240"/>
          </a:xfrm>
          <a:prstGeom prst="rect">
            <a:avLst/>
          </a:prstGeom>
        </p:spPr>
      </p:pic>
    </p:spTree>
    <p:extLst>
      <p:ext uri="{BB962C8B-B14F-4D97-AF65-F5344CB8AC3E}">
        <p14:creationId xmlns:p14="http://schemas.microsoft.com/office/powerpoint/2010/main" val="11133043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8D7EF-8588-3E49-B0BA-812608B13CAE}"/>
              </a:ext>
            </a:extLst>
          </p:cNvPr>
          <p:cNvSpPr>
            <a:spLocks noGrp="1"/>
          </p:cNvSpPr>
          <p:nvPr>
            <p:ph type="title"/>
          </p:nvPr>
        </p:nvSpPr>
        <p:spPr/>
        <p:txBody>
          <a:bodyPr>
            <a:normAutofit fontScale="90000"/>
          </a:bodyPr>
          <a:lstStyle/>
          <a:p>
            <a:r>
              <a:rPr lang="en-US" dirty="0"/>
              <a:t>Three Approaches to Architectural Design</a:t>
            </a:r>
          </a:p>
        </p:txBody>
      </p:sp>
      <p:sp>
        <p:nvSpPr>
          <p:cNvPr id="3" name="Content Placeholder 2">
            <a:extLst>
              <a:ext uri="{FF2B5EF4-FFF2-40B4-BE49-F238E27FC236}">
                <a16:creationId xmlns:a16="http://schemas.microsoft.com/office/drawing/2014/main" id="{45791CE1-507E-4B42-BD88-40436CF9C01D}"/>
              </a:ext>
            </a:extLst>
          </p:cNvPr>
          <p:cNvSpPr>
            <a:spLocks noGrp="1"/>
          </p:cNvSpPr>
          <p:nvPr>
            <p:ph idx="1"/>
          </p:nvPr>
        </p:nvSpPr>
        <p:spPr/>
        <p:txBody>
          <a:bodyPr>
            <a:normAutofit fontScale="85000" lnSpcReduction="10000"/>
          </a:bodyPr>
          <a:lstStyle/>
          <a:p>
            <a:r>
              <a:rPr lang="en-US" dirty="0"/>
              <a:t>We recommend the “Iteration 0” approach. </a:t>
            </a:r>
          </a:p>
          <a:p>
            <a:r>
              <a:rPr lang="en-US" dirty="0"/>
              <a:t>If you have some understanding of the requirements, perform a few iterations of ADD (Chapter 20). Focus on choosing the major architectural patterns (including a reference architecture, if appropriate), frameworks, and components. </a:t>
            </a:r>
          </a:p>
          <a:p>
            <a:r>
              <a:rPr lang="en-US" dirty="0"/>
              <a:t>This will help you structure the project, define work assignments and team formation, and address the most critical QAs. </a:t>
            </a:r>
          </a:p>
          <a:p>
            <a:r>
              <a:rPr lang="en-US" dirty="0"/>
              <a:t>When requirements change—particularly driving QA requirements—adopt a practice of Agile experimentation with "spikes". </a:t>
            </a:r>
          </a:p>
          <a:p>
            <a:endParaRPr lang="en-US" dirty="0"/>
          </a:p>
        </p:txBody>
      </p:sp>
      <p:sp>
        <p:nvSpPr>
          <p:cNvPr id="4" name="Footer Placeholder 3">
            <a:extLst>
              <a:ext uri="{FF2B5EF4-FFF2-40B4-BE49-F238E27FC236}">
                <a16:creationId xmlns:a16="http://schemas.microsoft.com/office/drawing/2014/main" id="{8E3A1992-6E4A-2549-BEB5-EEDBD4CD6E54}"/>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275413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8D7EF-8588-3E49-B0BA-812608B13CAE}"/>
              </a:ext>
            </a:extLst>
          </p:cNvPr>
          <p:cNvSpPr>
            <a:spLocks noGrp="1"/>
          </p:cNvSpPr>
          <p:nvPr>
            <p:ph type="title"/>
          </p:nvPr>
        </p:nvSpPr>
        <p:spPr/>
        <p:txBody>
          <a:bodyPr>
            <a:normAutofit fontScale="90000"/>
          </a:bodyPr>
          <a:lstStyle/>
          <a:p>
            <a:r>
              <a:rPr lang="en-US" dirty="0"/>
              <a:t>Three Approaches to Architectural Design</a:t>
            </a:r>
          </a:p>
        </p:txBody>
      </p:sp>
      <p:sp>
        <p:nvSpPr>
          <p:cNvPr id="3" name="Content Placeholder 2">
            <a:extLst>
              <a:ext uri="{FF2B5EF4-FFF2-40B4-BE49-F238E27FC236}">
                <a16:creationId xmlns:a16="http://schemas.microsoft.com/office/drawing/2014/main" id="{45791CE1-507E-4B42-BD88-40436CF9C01D}"/>
              </a:ext>
            </a:extLst>
          </p:cNvPr>
          <p:cNvSpPr>
            <a:spLocks noGrp="1"/>
          </p:cNvSpPr>
          <p:nvPr>
            <p:ph idx="1"/>
          </p:nvPr>
        </p:nvSpPr>
        <p:spPr/>
        <p:txBody>
          <a:bodyPr>
            <a:normAutofit lnSpcReduction="10000"/>
          </a:bodyPr>
          <a:lstStyle/>
          <a:p>
            <a:r>
              <a:rPr lang="en-US" dirty="0"/>
              <a:t>Some Agile doctrine declares that if you aren’t delivering </a:t>
            </a:r>
            <a:r>
              <a:rPr lang="en-US" i="1" dirty="0"/>
              <a:t>working software</a:t>
            </a:r>
            <a:r>
              <a:rPr lang="en-US" dirty="0"/>
              <a:t>, then you aren’t doing anything of value. </a:t>
            </a:r>
          </a:p>
          <a:p>
            <a:r>
              <a:rPr lang="en-US" dirty="0"/>
              <a:t>Therefore if you’re working on an architecture, then you’re not programming and, therefore, you’re doing </a:t>
            </a:r>
            <a:r>
              <a:rPr lang="en-US" i="1" dirty="0"/>
              <a:t>nothing of value</a:t>
            </a:r>
            <a:r>
              <a:rPr lang="en-US" dirty="0"/>
              <a:t>! Write code, and the architecture will emerge organically. </a:t>
            </a:r>
          </a:p>
          <a:p>
            <a:r>
              <a:rPr lang="en-US" dirty="0"/>
              <a:t>For medium to large systems, this view has inevitably collapsed under the harsh weight of experience. </a:t>
            </a:r>
          </a:p>
        </p:txBody>
      </p:sp>
      <p:sp>
        <p:nvSpPr>
          <p:cNvPr id="4" name="Footer Placeholder 3">
            <a:extLst>
              <a:ext uri="{FF2B5EF4-FFF2-40B4-BE49-F238E27FC236}">
                <a16:creationId xmlns:a16="http://schemas.microsoft.com/office/drawing/2014/main" id="{8E3A1992-6E4A-2549-BEB5-EEDBD4CD6E54}"/>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1237113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C582C-AA37-4241-8CB3-7F0DD16DF202}"/>
              </a:ext>
            </a:extLst>
          </p:cNvPr>
          <p:cNvSpPr>
            <a:spLocks noGrp="1"/>
          </p:cNvSpPr>
          <p:nvPr>
            <p:ph type="title"/>
          </p:nvPr>
        </p:nvSpPr>
        <p:spPr/>
        <p:txBody>
          <a:bodyPr>
            <a:normAutofit fontScale="90000"/>
          </a:bodyPr>
          <a:lstStyle/>
          <a:p>
            <a:r>
              <a:rPr lang="en-US" dirty="0"/>
              <a:t>Agile Principles and Architecture-centric Perspective </a:t>
            </a:r>
          </a:p>
        </p:txBody>
      </p:sp>
      <p:sp>
        <p:nvSpPr>
          <p:cNvPr id="4" name="Footer Placeholder 3">
            <a:extLst>
              <a:ext uri="{FF2B5EF4-FFF2-40B4-BE49-F238E27FC236}">
                <a16:creationId xmlns:a16="http://schemas.microsoft.com/office/drawing/2014/main" id="{B6A10F0D-BCAE-7A4E-A981-8672871D0BD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85C2149C-B1DF-DE47-AB32-AE4405F4780D}"/>
              </a:ext>
            </a:extLst>
          </p:cNvPr>
          <p:cNvPicPr>
            <a:picLocks noChangeAspect="1"/>
          </p:cNvPicPr>
          <p:nvPr/>
        </p:nvPicPr>
        <p:blipFill>
          <a:blip r:embed="rId2"/>
          <a:stretch>
            <a:fillRect/>
          </a:stretch>
        </p:blipFill>
        <p:spPr>
          <a:xfrm>
            <a:off x="1259632" y="1077290"/>
            <a:ext cx="6696744" cy="5780710"/>
          </a:xfrm>
          <a:prstGeom prst="rect">
            <a:avLst/>
          </a:prstGeom>
        </p:spPr>
      </p:pic>
    </p:spTree>
    <p:extLst>
      <p:ext uri="{BB962C8B-B14F-4D97-AF65-F5344CB8AC3E}">
        <p14:creationId xmlns:p14="http://schemas.microsoft.com/office/powerpoint/2010/main" val="28026870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C582C-AA37-4241-8CB3-7F0DD16DF202}"/>
              </a:ext>
            </a:extLst>
          </p:cNvPr>
          <p:cNvSpPr>
            <a:spLocks noGrp="1"/>
          </p:cNvSpPr>
          <p:nvPr>
            <p:ph type="title"/>
          </p:nvPr>
        </p:nvSpPr>
        <p:spPr/>
        <p:txBody>
          <a:bodyPr>
            <a:normAutofit fontScale="90000"/>
          </a:bodyPr>
          <a:lstStyle/>
          <a:p>
            <a:r>
              <a:rPr lang="en-US" dirty="0"/>
              <a:t>Agile Principles and Architecture-centric Perspective </a:t>
            </a:r>
          </a:p>
        </p:txBody>
      </p:sp>
      <p:sp>
        <p:nvSpPr>
          <p:cNvPr id="4" name="Footer Placeholder 3">
            <a:extLst>
              <a:ext uri="{FF2B5EF4-FFF2-40B4-BE49-F238E27FC236}">
                <a16:creationId xmlns:a16="http://schemas.microsoft.com/office/drawing/2014/main" id="{B6A10F0D-BCAE-7A4E-A981-8672871D0BDC}"/>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B0FFDD4D-2003-5549-B0AB-9381F0B3D7D2}"/>
              </a:ext>
            </a:extLst>
          </p:cNvPr>
          <p:cNvPicPr>
            <a:picLocks noChangeAspect="1"/>
          </p:cNvPicPr>
          <p:nvPr/>
        </p:nvPicPr>
        <p:blipFill>
          <a:blip r:embed="rId2"/>
          <a:stretch>
            <a:fillRect/>
          </a:stretch>
        </p:blipFill>
        <p:spPr>
          <a:xfrm>
            <a:off x="395536" y="1987378"/>
            <a:ext cx="8496944" cy="2932956"/>
          </a:xfrm>
          <a:prstGeom prst="rect">
            <a:avLst/>
          </a:prstGeom>
        </p:spPr>
      </p:pic>
      <p:pic>
        <p:nvPicPr>
          <p:cNvPr id="6" name="Picture 5">
            <a:extLst>
              <a:ext uri="{FF2B5EF4-FFF2-40B4-BE49-F238E27FC236}">
                <a16:creationId xmlns:a16="http://schemas.microsoft.com/office/drawing/2014/main" id="{8A162702-7130-2344-B38C-B4047AE60FEA}"/>
              </a:ext>
            </a:extLst>
          </p:cNvPr>
          <p:cNvPicPr>
            <a:picLocks noChangeAspect="1"/>
          </p:cNvPicPr>
          <p:nvPr/>
        </p:nvPicPr>
        <p:blipFill>
          <a:blip r:embed="rId3"/>
          <a:stretch>
            <a:fillRect/>
          </a:stretch>
        </p:blipFill>
        <p:spPr>
          <a:xfrm>
            <a:off x="395536" y="4869160"/>
            <a:ext cx="8496944" cy="1327307"/>
          </a:xfrm>
          <a:prstGeom prst="rect">
            <a:avLst/>
          </a:prstGeom>
        </p:spPr>
      </p:pic>
    </p:spTree>
    <p:extLst>
      <p:ext uri="{BB962C8B-B14F-4D97-AF65-F5344CB8AC3E}">
        <p14:creationId xmlns:p14="http://schemas.microsoft.com/office/powerpoint/2010/main" val="20699518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99BC2-EB15-C641-B149-EDAE64FEDE27}"/>
              </a:ext>
            </a:extLst>
          </p:cNvPr>
          <p:cNvSpPr>
            <a:spLocks noGrp="1"/>
          </p:cNvSpPr>
          <p:nvPr>
            <p:ph type="title"/>
          </p:nvPr>
        </p:nvSpPr>
        <p:spPr/>
        <p:txBody>
          <a:bodyPr/>
          <a:lstStyle/>
          <a:p>
            <a:r>
              <a:rPr lang="en-US" dirty="0"/>
              <a:t>Agile Architecture and SAFe</a:t>
            </a:r>
          </a:p>
        </p:txBody>
      </p:sp>
      <p:sp>
        <p:nvSpPr>
          <p:cNvPr id="3" name="Content Placeholder 2">
            <a:extLst>
              <a:ext uri="{FF2B5EF4-FFF2-40B4-BE49-F238E27FC236}">
                <a16:creationId xmlns:a16="http://schemas.microsoft.com/office/drawing/2014/main" id="{B042E175-9CE0-4546-BCAC-6D461C4BD0BB}"/>
              </a:ext>
            </a:extLst>
          </p:cNvPr>
          <p:cNvSpPr>
            <a:spLocks noGrp="1"/>
          </p:cNvSpPr>
          <p:nvPr>
            <p:ph idx="1"/>
          </p:nvPr>
        </p:nvSpPr>
        <p:spPr/>
        <p:txBody>
          <a:bodyPr>
            <a:normAutofit fontScale="92500" lnSpcReduction="20000"/>
          </a:bodyPr>
          <a:lstStyle/>
          <a:p>
            <a:r>
              <a:rPr lang="en-US" dirty="0"/>
              <a:t>One approach to apply Agile at enterprise scale is the Scaled Agile Framework (SAFe). </a:t>
            </a:r>
          </a:p>
          <a:p>
            <a:r>
              <a:rPr lang="en-US" dirty="0"/>
              <a:t>SAFe provides a set of workflows, roles, and processes to coordinate the activities of many teams, each operating in classic Agile fashion. </a:t>
            </a:r>
          </a:p>
          <a:p>
            <a:r>
              <a:rPr lang="en-US" dirty="0"/>
              <a:t>SAFe acknowledges the role of architecture. It admits “intentional architecture”: a set of purposeful, planned architectural strategies and initiatives.</a:t>
            </a:r>
          </a:p>
          <a:p>
            <a:r>
              <a:rPr lang="en-US" dirty="0"/>
              <a:t>And it includes a counterbalancing force called “emergent design”. </a:t>
            </a:r>
          </a:p>
          <a:p>
            <a:endParaRPr lang="en-US" dirty="0"/>
          </a:p>
        </p:txBody>
      </p:sp>
      <p:sp>
        <p:nvSpPr>
          <p:cNvPr id="4" name="Footer Placeholder 3">
            <a:extLst>
              <a:ext uri="{FF2B5EF4-FFF2-40B4-BE49-F238E27FC236}">
                <a16:creationId xmlns:a16="http://schemas.microsoft.com/office/drawing/2014/main" id="{DD0EB6F0-6DA9-F448-9BE3-7BF45C975B65}"/>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303790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2F937-97D8-2D4C-98B5-C073C228C81E}"/>
              </a:ext>
            </a:extLst>
          </p:cNvPr>
          <p:cNvSpPr>
            <a:spLocks noGrp="1"/>
          </p:cNvSpPr>
          <p:nvPr>
            <p:ph type="title"/>
          </p:nvPr>
        </p:nvSpPr>
        <p:spPr/>
        <p:txBody>
          <a:bodyPr>
            <a:normAutofit fontScale="90000"/>
          </a:bodyPr>
          <a:lstStyle/>
          <a:p>
            <a:r>
              <a:rPr lang="en-US" dirty="0"/>
              <a:t>Architecture and Distributed Development</a:t>
            </a:r>
          </a:p>
        </p:txBody>
      </p:sp>
      <p:sp>
        <p:nvSpPr>
          <p:cNvPr id="3" name="Content Placeholder 2">
            <a:extLst>
              <a:ext uri="{FF2B5EF4-FFF2-40B4-BE49-F238E27FC236}">
                <a16:creationId xmlns:a16="http://schemas.microsoft.com/office/drawing/2014/main" id="{6FACA225-4F39-5F40-BD37-5C55A45873FC}"/>
              </a:ext>
            </a:extLst>
          </p:cNvPr>
          <p:cNvSpPr>
            <a:spLocks noGrp="1"/>
          </p:cNvSpPr>
          <p:nvPr>
            <p:ph idx="1"/>
          </p:nvPr>
        </p:nvSpPr>
        <p:spPr/>
        <p:txBody>
          <a:bodyPr/>
          <a:lstStyle/>
          <a:p>
            <a:r>
              <a:rPr lang="en-US" dirty="0"/>
              <a:t>Many projects today are developed by distributed teams, possibly outsourced, possibly scattered around the globe. </a:t>
            </a:r>
          </a:p>
          <a:p>
            <a:r>
              <a:rPr lang="en-US" dirty="0"/>
              <a:t>Distributed development comes with both benefits and challenges, such as lowering costs, leveraging specialized skills and local knowledge of markets.</a:t>
            </a:r>
          </a:p>
          <a:p>
            <a:endParaRPr lang="en-US" dirty="0"/>
          </a:p>
          <a:p>
            <a:endParaRPr lang="en-US" dirty="0"/>
          </a:p>
        </p:txBody>
      </p:sp>
      <p:sp>
        <p:nvSpPr>
          <p:cNvPr id="4" name="Footer Placeholder 3">
            <a:extLst>
              <a:ext uri="{FF2B5EF4-FFF2-40B4-BE49-F238E27FC236}">
                <a16:creationId xmlns:a16="http://schemas.microsoft.com/office/drawing/2014/main" id="{632B2012-F71F-484C-8658-4A783F8B8987}"/>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9402499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2F937-97D8-2D4C-98B5-C073C228C81E}"/>
              </a:ext>
            </a:extLst>
          </p:cNvPr>
          <p:cNvSpPr>
            <a:spLocks noGrp="1"/>
          </p:cNvSpPr>
          <p:nvPr>
            <p:ph type="title"/>
          </p:nvPr>
        </p:nvSpPr>
        <p:spPr/>
        <p:txBody>
          <a:bodyPr>
            <a:normAutofit fontScale="90000"/>
          </a:bodyPr>
          <a:lstStyle/>
          <a:p>
            <a:r>
              <a:rPr lang="en-US" dirty="0"/>
              <a:t>Architecture and Distributed Development</a:t>
            </a:r>
          </a:p>
        </p:txBody>
      </p:sp>
      <p:sp>
        <p:nvSpPr>
          <p:cNvPr id="3" name="Content Placeholder 2">
            <a:extLst>
              <a:ext uri="{FF2B5EF4-FFF2-40B4-BE49-F238E27FC236}">
                <a16:creationId xmlns:a16="http://schemas.microsoft.com/office/drawing/2014/main" id="{6FACA225-4F39-5F40-BD37-5C55A45873FC}"/>
              </a:ext>
            </a:extLst>
          </p:cNvPr>
          <p:cNvSpPr>
            <a:spLocks noGrp="1"/>
          </p:cNvSpPr>
          <p:nvPr>
            <p:ph idx="1"/>
          </p:nvPr>
        </p:nvSpPr>
        <p:spPr>
          <a:xfrm>
            <a:off x="457200" y="1268761"/>
            <a:ext cx="8229600" cy="2808311"/>
          </a:xfrm>
        </p:spPr>
        <p:txBody>
          <a:bodyPr>
            <a:normAutofit fontScale="85000" lnSpcReduction="10000"/>
          </a:bodyPr>
          <a:lstStyle/>
          <a:p>
            <a:r>
              <a:rPr lang="en-US" dirty="0"/>
              <a:t>How does distributed development play out on a project? </a:t>
            </a:r>
          </a:p>
          <a:p>
            <a:r>
              <a:rPr lang="en-US" dirty="0"/>
              <a:t>Assume Module A uses an interface from Module B. In time this interface may need to be modified. </a:t>
            </a:r>
          </a:p>
          <a:p>
            <a:r>
              <a:rPr lang="en-US" dirty="0"/>
              <a:t>The team responsible for Module B must coordinate with the team responsible for Module A. </a:t>
            </a:r>
          </a:p>
          <a:p>
            <a:endParaRPr lang="en-US" dirty="0"/>
          </a:p>
        </p:txBody>
      </p:sp>
      <p:pic>
        <p:nvPicPr>
          <p:cNvPr id="5" name="Picture 4">
            <a:extLst>
              <a:ext uri="{FF2B5EF4-FFF2-40B4-BE49-F238E27FC236}">
                <a16:creationId xmlns:a16="http://schemas.microsoft.com/office/drawing/2014/main" id="{FEEFD233-10D6-1B4D-9B99-EBB5F422E567}"/>
              </a:ext>
            </a:extLst>
          </p:cNvPr>
          <p:cNvPicPr>
            <a:picLocks noChangeAspect="1"/>
          </p:cNvPicPr>
          <p:nvPr/>
        </p:nvPicPr>
        <p:blipFill>
          <a:blip r:embed="rId2"/>
          <a:stretch>
            <a:fillRect/>
          </a:stretch>
        </p:blipFill>
        <p:spPr>
          <a:xfrm>
            <a:off x="1979712" y="3773954"/>
            <a:ext cx="4860031" cy="3084046"/>
          </a:xfrm>
          <a:prstGeom prst="rect">
            <a:avLst/>
          </a:prstGeom>
        </p:spPr>
      </p:pic>
    </p:spTree>
    <p:extLst>
      <p:ext uri="{BB962C8B-B14F-4D97-AF65-F5344CB8AC3E}">
        <p14:creationId xmlns:p14="http://schemas.microsoft.com/office/powerpoint/2010/main" val="4110388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Chapter Outline</a:t>
            </a:r>
          </a:p>
        </p:txBody>
      </p:sp>
      <p:sp>
        <p:nvSpPr>
          <p:cNvPr id="3" name="Content Placeholder 2"/>
          <p:cNvSpPr>
            <a:spLocks noGrp="1"/>
          </p:cNvSpPr>
          <p:nvPr>
            <p:ph idx="1"/>
          </p:nvPr>
        </p:nvSpPr>
        <p:spPr/>
        <p:txBody>
          <a:bodyPr>
            <a:normAutofit/>
          </a:bodyPr>
          <a:lstStyle/>
          <a:p>
            <a:r>
              <a:rPr lang="en-US" dirty="0"/>
              <a:t>The Architect and the Project Manager </a:t>
            </a:r>
          </a:p>
          <a:p>
            <a:r>
              <a:rPr lang="en-US" dirty="0"/>
              <a:t>Incremental Architecture and Stakeholders </a:t>
            </a:r>
          </a:p>
          <a:p>
            <a:r>
              <a:rPr lang="en-US" dirty="0"/>
              <a:t>Architecture and Agile Development </a:t>
            </a:r>
          </a:p>
          <a:p>
            <a:r>
              <a:rPr lang="en-US" dirty="0"/>
              <a:t>Architecture and Distributed Development</a:t>
            </a:r>
          </a:p>
          <a:p>
            <a:r>
              <a:rPr lang="en-US" dirty="0"/>
              <a:t>Summary</a:t>
            </a:r>
          </a:p>
        </p:txBody>
      </p:sp>
      <p:sp>
        <p:nvSpPr>
          <p:cNvPr id="4" name="Footer Placeholder 3"/>
          <p:cNvSpPr>
            <a:spLocks noGrp="1"/>
          </p:cNvSpPr>
          <p:nvPr>
            <p:ph type="ftr" sz="quarter" idx="11"/>
          </p:nvPr>
        </p:nvSpPr>
        <p:spPr/>
        <p:txBody>
          <a:bodyPr/>
          <a:lstStyle/>
          <a:p>
            <a:r>
              <a:rPr lang="en-AU" dirty="0"/>
              <a:t>© Len Bass, Paul Clements, Rick Kazman, distributed under Creative Commons Attribution License</a:t>
            </a:r>
          </a:p>
        </p:txBody>
      </p:sp>
    </p:spTree>
    <p:extLst>
      <p:ext uri="{BB962C8B-B14F-4D97-AF65-F5344CB8AC3E}">
        <p14:creationId xmlns:p14="http://schemas.microsoft.com/office/powerpoint/2010/main" val="28660112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2F937-97D8-2D4C-98B5-C073C228C81E}"/>
              </a:ext>
            </a:extLst>
          </p:cNvPr>
          <p:cNvSpPr>
            <a:spLocks noGrp="1"/>
          </p:cNvSpPr>
          <p:nvPr>
            <p:ph type="title"/>
          </p:nvPr>
        </p:nvSpPr>
        <p:spPr/>
        <p:txBody>
          <a:bodyPr>
            <a:normAutofit fontScale="90000"/>
          </a:bodyPr>
          <a:lstStyle/>
          <a:p>
            <a:r>
              <a:rPr lang="en-US" dirty="0"/>
              <a:t>Architecture and Distributed Development</a:t>
            </a:r>
          </a:p>
        </p:txBody>
      </p:sp>
      <p:sp>
        <p:nvSpPr>
          <p:cNvPr id="3" name="Content Placeholder 2">
            <a:extLst>
              <a:ext uri="{FF2B5EF4-FFF2-40B4-BE49-F238E27FC236}">
                <a16:creationId xmlns:a16="http://schemas.microsoft.com/office/drawing/2014/main" id="{6FACA225-4F39-5F40-BD37-5C55A45873FC}"/>
              </a:ext>
            </a:extLst>
          </p:cNvPr>
          <p:cNvSpPr>
            <a:spLocks noGrp="1"/>
          </p:cNvSpPr>
          <p:nvPr>
            <p:ph idx="1"/>
          </p:nvPr>
        </p:nvSpPr>
        <p:spPr>
          <a:xfrm>
            <a:off x="457200" y="1268761"/>
            <a:ext cx="8229600" cy="2592287"/>
          </a:xfrm>
        </p:spPr>
        <p:txBody>
          <a:bodyPr>
            <a:normAutofit lnSpcReduction="10000"/>
          </a:bodyPr>
          <a:lstStyle/>
          <a:p>
            <a:r>
              <a:rPr lang="en-US" dirty="0"/>
              <a:t>Methods for coordination include : </a:t>
            </a:r>
          </a:p>
          <a:p>
            <a:pPr lvl="1"/>
            <a:r>
              <a:rPr lang="en-US" i="1" dirty="0"/>
              <a:t>Informal contacts</a:t>
            </a:r>
            <a:r>
              <a:rPr lang="en-US" dirty="0"/>
              <a:t>. </a:t>
            </a:r>
          </a:p>
          <a:p>
            <a:pPr lvl="1"/>
            <a:r>
              <a:rPr lang="en-US" i="1" dirty="0"/>
              <a:t>Documentation</a:t>
            </a:r>
            <a:r>
              <a:rPr lang="en-US" dirty="0"/>
              <a:t>. </a:t>
            </a:r>
          </a:p>
          <a:p>
            <a:pPr lvl="1"/>
            <a:r>
              <a:rPr lang="en-US" i="1" dirty="0"/>
              <a:t>Meetings</a:t>
            </a:r>
            <a:r>
              <a:rPr lang="en-US" dirty="0"/>
              <a:t>. </a:t>
            </a:r>
          </a:p>
          <a:p>
            <a:pPr lvl="1"/>
            <a:r>
              <a:rPr lang="en-US" i="1" dirty="0"/>
              <a:t>Asynchronous electronic communication</a:t>
            </a:r>
            <a:r>
              <a:rPr lang="en-US" dirty="0"/>
              <a:t>. </a:t>
            </a:r>
          </a:p>
          <a:p>
            <a:endParaRPr lang="en-US" dirty="0"/>
          </a:p>
        </p:txBody>
      </p:sp>
      <p:pic>
        <p:nvPicPr>
          <p:cNvPr id="5" name="Picture 4">
            <a:extLst>
              <a:ext uri="{FF2B5EF4-FFF2-40B4-BE49-F238E27FC236}">
                <a16:creationId xmlns:a16="http://schemas.microsoft.com/office/drawing/2014/main" id="{FEEFD233-10D6-1B4D-9B99-EBB5F422E567}"/>
              </a:ext>
            </a:extLst>
          </p:cNvPr>
          <p:cNvPicPr>
            <a:picLocks noChangeAspect="1"/>
          </p:cNvPicPr>
          <p:nvPr/>
        </p:nvPicPr>
        <p:blipFill>
          <a:blip r:embed="rId2"/>
          <a:stretch>
            <a:fillRect/>
          </a:stretch>
        </p:blipFill>
        <p:spPr>
          <a:xfrm>
            <a:off x="1979712" y="3773954"/>
            <a:ext cx="4860031" cy="3084046"/>
          </a:xfrm>
          <a:prstGeom prst="rect">
            <a:avLst/>
          </a:prstGeom>
        </p:spPr>
      </p:pic>
    </p:spTree>
    <p:extLst>
      <p:ext uri="{BB962C8B-B14F-4D97-AF65-F5344CB8AC3E}">
        <p14:creationId xmlns:p14="http://schemas.microsoft.com/office/powerpoint/2010/main" val="17197958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2F937-97D8-2D4C-98B5-C073C228C81E}"/>
              </a:ext>
            </a:extLst>
          </p:cNvPr>
          <p:cNvSpPr>
            <a:spLocks noGrp="1"/>
          </p:cNvSpPr>
          <p:nvPr>
            <p:ph type="title"/>
          </p:nvPr>
        </p:nvSpPr>
        <p:spPr/>
        <p:txBody>
          <a:bodyPr>
            <a:normAutofit fontScale="90000"/>
          </a:bodyPr>
          <a:lstStyle/>
          <a:p>
            <a:r>
              <a:rPr lang="en-US" dirty="0"/>
              <a:t>Architecture and Distributed Development</a:t>
            </a:r>
          </a:p>
        </p:txBody>
      </p:sp>
      <p:sp>
        <p:nvSpPr>
          <p:cNvPr id="3" name="Content Placeholder 2">
            <a:extLst>
              <a:ext uri="{FF2B5EF4-FFF2-40B4-BE49-F238E27FC236}">
                <a16:creationId xmlns:a16="http://schemas.microsoft.com/office/drawing/2014/main" id="{6FACA225-4F39-5F40-BD37-5C55A45873FC}"/>
              </a:ext>
            </a:extLst>
          </p:cNvPr>
          <p:cNvSpPr>
            <a:spLocks noGrp="1"/>
          </p:cNvSpPr>
          <p:nvPr>
            <p:ph idx="1"/>
          </p:nvPr>
        </p:nvSpPr>
        <p:spPr/>
        <p:txBody>
          <a:bodyPr>
            <a:normAutofit lnSpcReduction="10000"/>
          </a:bodyPr>
          <a:lstStyle/>
          <a:p>
            <a:r>
              <a:rPr lang="en-US" dirty="0"/>
              <a:t>What does this mean for architecture and the architect? </a:t>
            </a:r>
          </a:p>
          <a:p>
            <a:pPr lvl="1"/>
            <a:r>
              <a:rPr lang="en-US" dirty="0"/>
              <a:t>Allocation of responsibilities to teams is more important in distributed development than in co-located development. </a:t>
            </a:r>
          </a:p>
          <a:p>
            <a:pPr lvl="1"/>
            <a:r>
              <a:rPr lang="en-US" dirty="0"/>
              <a:t>Attention to module dependencies takes on added importance: Dependencies among modules owned by distributed teams are more likely to be problematic and should be minimized. </a:t>
            </a:r>
          </a:p>
          <a:p>
            <a:pPr lvl="1"/>
            <a:r>
              <a:rPr lang="en-US" dirty="0"/>
              <a:t>Documentation is especially important in distributed development.</a:t>
            </a:r>
          </a:p>
        </p:txBody>
      </p:sp>
    </p:spTree>
    <p:extLst>
      <p:ext uri="{BB962C8B-B14F-4D97-AF65-F5344CB8AC3E}">
        <p14:creationId xmlns:p14="http://schemas.microsoft.com/office/powerpoint/2010/main" val="4070674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a:xfrm>
            <a:off x="457200" y="1268760"/>
            <a:ext cx="8229600" cy="5087590"/>
          </a:xfrm>
        </p:spPr>
        <p:txBody>
          <a:bodyPr>
            <a:normAutofit fontScale="70000" lnSpcReduction="20000"/>
          </a:bodyPr>
          <a:lstStyle/>
          <a:p>
            <a:r>
              <a:rPr lang="en-US" dirty="0"/>
              <a:t>Architects do their work in the context of a development project; they need to understand their roles and responsibilities from that perspective. </a:t>
            </a:r>
          </a:p>
          <a:p>
            <a:r>
              <a:rPr lang="en-US" dirty="0"/>
              <a:t>The project manager and the architect have complementary roles: The manager runs the project from an administrative perspective, the architect runs it from a technical perspective. These roles intersect. </a:t>
            </a:r>
          </a:p>
          <a:p>
            <a:r>
              <a:rPr lang="en-US" dirty="0"/>
              <a:t>Architectures are released in increments that are useful to stakeholders. Thus the architect needs to have a good understanding of the architecture’s stakeholders and their information needs. </a:t>
            </a:r>
          </a:p>
          <a:p>
            <a:r>
              <a:rPr lang="en-US" dirty="0"/>
              <a:t>Agile methodologies focus on incremental development. Over time, architecture and Agile have become indispensable partners. </a:t>
            </a:r>
          </a:p>
          <a:p>
            <a:r>
              <a:rPr lang="en-US" dirty="0"/>
              <a:t>Global development creates a need for an explicit coordination strategy that is based on more formal strategies than are needed for co-located development.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762131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737DD-8F8F-B148-AF46-DA2D0153DBB7}"/>
              </a:ext>
            </a:extLst>
          </p:cNvPr>
          <p:cNvSpPr>
            <a:spLocks noGrp="1"/>
          </p:cNvSpPr>
          <p:nvPr>
            <p:ph type="title"/>
          </p:nvPr>
        </p:nvSpPr>
        <p:spPr/>
        <p:txBody>
          <a:bodyPr>
            <a:normAutofit fontScale="90000"/>
          </a:bodyPr>
          <a:lstStyle/>
          <a:p>
            <a:r>
              <a:rPr lang="en-US" dirty="0"/>
              <a:t>The Architect and the Project Manager</a:t>
            </a:r>
          </a:p>
        </p:txBody>
      </p:sp>
      <p:sp>
        <p:nvSpPr>
          <p:cNvPr id="3" name="Content Placeholder 2">
            <a:extLst>
              <a:ext uri="{FF2B5EF4-FFF2-40B4-BE49-F238E27FC236}">
                <a16:creationId xmlns:a16="http://schemas.microsoft.com/office/drawing/2014/main" id="{F10C2D28-ACD1-3A4F-9034-1E562B85A5F9}"/>
              </a:ext>
            </a:extLst>
          </p:cNvPr>
          <p:cNvSpPr>
            <a:spLocks noGrp="1"/>
          </p:cNvSpPr>
          <p:nvPr>
            <p:ph idx="1"/>
          </p:nvPr>
        </p:nvSpPr>
        <p:spPr/>
        <p:txBody>
          <a:bodyPr>
            <a:normAutofit fontScale="92500" lnSpcReduction="10000"/>
          </a:bodyPr>
          <a:lstStyle/>
          <a:p>
            <a:r>
              <a:rPr lang="en-US" dirty="0"/>
              <a:t>The relationship between the software architect and the project manager (PM) is crucial. </a:t>
            </a:r>
          </a:p>
          <a:p>
            <a:r>
              <a:rPr lang="en-US" dirty="0"/>
              <a:t>The PM is responsible for the overall performance of the project—keeping it on budget, on schedule, and properly staffed. </a:t>
            </a:r>
          </a:p>
          <a:p>
            <a:r>
              <a:rPr lang="en-US" dirty="0"/>
              <a:t>To do this, the PM will often turn to the architect for support. </a:t>
            </a:r>
          </a:p>
          <a:p>
            <a:r>
              <a:rPr lang="en-US" dirty="0"/>
              <a:t>The PM is responsible for the external-facing aspects of the project and the architect is responsible for the internal technical aspects.</a:t>
            </a:r>
          </a:p>
          <a:p>
            <a:endParaRPr lang="en-US" dirty="0"/>
          </a:p>
          <a:p>
            <a:endParaRPr lang="en-US" dirty="0"/>
          </a:p>
        </p:txBody>
      </p:sp>
      <p:sp>
        <p:nvSpPr>
          <p:cNvPr id="4" name="Footer Placeholder 3">
            <a:extLst>
              <a:ext uri="{FF2B5EF4-FFF2-40B4-BE49-F238E27FC236}">
                <a16:creationId xmlns:a16="http://schemas.microsoft.com/office/drawing/2014/main" id="{6D42A17C-6CB1-D34F-8D79-86D3AC786835}"/>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163314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7FC81-B9A2-5142-B9BE-FF5CBC380790}"/>
              </a:ext>
            </a:extLst>
          </p:cNvPr>
          <p:cNvSpPr>
            <a:spLocks noGrp="1"/>
          </p:cNvSpPr>
          <p:nvPr>
            <p:ph type="title"/>
          </p:nvPr>
        </p:nvSpPr>
        <p:spPr/>
        <p:txBody>
          <a:bodyPr>
            <a:normAutofit fontScale="90000"/>
          </a:bodyPr>
          <a:lstStyle/>
          <a:p>
            <a:r>
              <a:rPr lang="en-US" dirty="0"/>
              <a:t>Architect’s Role in Supporting PM Knowledge Areas </a:t>
            </a:r>
          </a:p>
        </p:txBody>
      </p:sp>
      <p:sp>
        <p:nvSpPr>
          <p:cNvPr id="4" name="Footer Placeholder 3">
            <a:extLst>
              <a:ext uri="{FF2B5EF4-FFF2-40B4-BE49-F238E27FC236}">
                <a16:creationId xmlns:a16="http://schemas.microsoft.com/office/drawing/2014/main" id="{D3385B69-537D-F744-92E4-AB32E3AF4AA9}"/>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27596A9E-5DB4-5A48-953A-43E8CC05483E}"/>
              </a:ext>
            </a:extLst>
          </p:cNvPr>
          <p:cNvPicPr>
            <a:picLocks noChangeAspect="1"/>
          </p:cNvPicPr>
          <p:nvPr/>
        </p:nvPicPr>
        <p:blipFill rotWithShape="1">
          <a:blip r:embed="rId2"/>
          <a:srcRect b="46850"/>
          <a:stretch/>
        </p:blipFill>
        <p:spPr>
          <a:xfrm>
            <a:off x="158285" y="1772816"/>
            <a:ext cx="8878211" cy="4464496"/>
          </a:xfrm>
          <a:prstGeom prst="rect">
            <a:avLst/>
          </a:prstGeom>
        </p:spPr>
      </p:pic>
    </p:spTree>
    <p:extLst>
      <p:ext uri="{BB962C8B-B14F-4D97-AF65-F5344CB8AC3E}">
        <p14:creationId xmlns:p14="http://schemas.microsoft.com/office/powerpoint/2010/main" val="3673142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7FC81-B9A2-5142-B9BE-FF5CBC380790}"/>
              </a:ext>
            </a:extLst>
          </p:cNvPr>
          <p:cNvSpPr>
            <a:spLocks noGrp="1"/>
          </p:cNvSpPr>
          <p:nvPr>
            <p:ph type="title"/>
          </p:nvPr>
        </p:nvSpPr>
        <p:spPr/>
        <p:txBody>
          <a:bodyPr>
            <a:normAutofit fontScale="90000"/>
          </a:bodyPr>
          <a:lstStyle/>
          <a:p>
            <a:r>
              <a:rPr lang="en-US" dirty="0"/>
              <a:t>Architect’s Role in Supporting PM Knowledge Areas</a:t>
            </a:r>
          </a:p>
        </p:txBody>
      </p:sp>
      <p:sp>
        <p:nvSpPr>
          <p:cNvPr id="4" name="Footer Placeholder 3">
            <a:extLst>
              <a:ext uri="{FF2B5EF4-FFF2-40B4-BE49-F238E27FC236}">
                <a16:creationId xmlns:a16="http://schemas.microsoft.com/office/drawing/2014/main" id="{D3385B69-537D-F744-92E4-AB32E3AF4AA9}"/>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27596A9E-5DB4-5A48-953A-43E8CC05483E}"/>
              </a:ext>
            </a:extLst>
          </p:cNvPr>
          <p:cNvPicPr>
            <a:picLocks noChangeAspect="1"/>
          </p:cNvPicPr>
          <p:nvPr/>
        </p:nvPicPr>
        <p:blipFill rotWithShape="1">
          <a:blip r:embed="rId2"/>
          <a:srcRect t="53150"/>
          <a:stretch/>
        </p:blipFill>
        <p:spPr>
          <a:xfrm>
            <a:off x="179512" y="2348880"/>
            <a:ext cx="8772441" cy="3888432"/>
          </a:xfrm>
          <a:prstGeom prst="rect">
            <a:avLst/>
          </a:prstGeom>
        </p:spPr>
      </p:pic>
    </p:spTree>
    <p:extLst>
      <p:ext uri="{BB962C8B-B14F-4D97-AF65-F5344CB8AC3E}">
        <p14:creationId xmlns:p14="http://schemas.microsoft.com/office/powerpoint/2010/main" val="19810354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75AA5-7392-2E47-BDB9-3BFD3AC0BEC0}"/>
              </a:ext>
            </a:extLst>
          </p:cNvPr>
          <p:cNvSpPr>
            <a:spLocks noGrp="1"/>
          </p:cNvSpPr>
          <p:nvPr>
            <p:ph type="title"/>
          </p:nvPr>
        </p:nvSpPr>
        <p:spPr/>
        <p:txBody>
          <a:bodyPr>
            <a:normAutofit fontScale="90000"/>
          </a:bodyPr>
          <a:lstStyle/>
          <a:p>
            <a:r>
              <a:rPr lang="en-US" dirty="0"/>
              <a:t>Recommendations to the Architect </a:t>
            </a:r>
          </a:p>
        </p:txBody>
      </p:sp>
      <p:sp>
        <p:nvSpPr>
          <p:cNvPr id="3" name="Content Placeholder 2">
            <a:extLst>
              <a:ext uri="{FF2B5EF4-FFF2-40B4-BE49-F238E27FC236}">
                <a16:creationId xmlns:a16="http://schemas.microsoft.com/office/drawing/2014/main" id="{18BA492B-1FE0-D245-A018-88A425936F88}"/>
              </a:ext>
            </a:extLst>
          </p:cNvPr>
          <p:cNvSpPr>
            <a:spLocks noGrp="1"/>
          </p:cNvSpPr>
          <p:nvPr>
            <p:ph idx="1"/>
          </p:nvPr>
        </p:nvSpPr>
        <p:spPr/>
        <p:txBody>
          <a:bodyPr/>
          <a:lstStyle/>
          <a:p>
            <a:r>
              <a:rPr lang="en-US" dirty="0"/>
              <a:t>Maintain a good working relationship with the PM. </a:t>
            </a:r>
          </a:p>
          <a:p>
            <a:r>
              <a:rPr lang="en-US" dirty="0"/>
              <a:t>Be aware of the PM's tasks and concerns, and how you as an architect may be asked to support those tasks and concerns. </a:t>
            </a:r>
          </a:p>
          <a:p>
            <a:endParaRPr lang="en-US" dirty="0"/>
          </a:p>
        </p:txBody>
      </p:sp>
      <p:sp>
        <p:nvSpPr>
          <p:cNvPr id="4" name="Footer Placeholder 3">
            <a:extLst>
              <a:ext uri="{FF2B5EF4-FFF2-40B4-BE49-F238E27FC236}">
                <a16:creationId xmlns:a16="http://schemas.microsoft.com/office/drawing/2014/main" id="{14CC6FD0-C992-D84C-864A-4D80F4BC5A08}"/>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786595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09AC-480C-C242-AF1E-1001F0244078}"/>
              </a:ext>
            </a:extLst>
          </p:cNvPr>
          <p:cNvSpPr>
            <a:spLocks noGrp="1"/>
          </p:cNvSpPr>
          <p:nvPr>
            <p:ph type="title"/>
          </p:nvPr>
        </p:nvSpPr>
        <p:spPr/>
        <p:txBody>
          <a:bodyPr>
            <a:normAutofit fontScale="90000"/>
          </a:bodyPr>
          <a:lstStyle/>
          <a:p>
            <a:r>
              <a:rPr lang="en-US" dirty="0"/>
              <a:t>Incremental Architecture and Stakeholders </a:t>
            </a:r>
          </a:p>
        </p:txBody>
      </p:sp>
      <p:sp>
        <p:nvSpPr>
          <p:cNvPr id="3" name="Content Placeholder 2">
            <a:extLst>
              <a:ext uri="{FF2B5EF4-FFF2-40B4-BE49-F238E27FC236}">
                <a16:creationId xmlns:a16="http://schemas.microsoft.com/office/drawing/2014/main" id="{1CF72DA2-C569-DE4E-BB23-616D2EB6A0F0}"/>
              </a:ext>
            </a:extLst>
          </p:cNvPr>
          <p:cNvSpPr>
            <a:spLocks noGrp="1"/>
          </p:cNvSpPr>
          <p:nvPr>
            <p:ph idx="1"/>
          </p:nvPr>
        </p:nvSpPr>
        <p:spPr/>
        <p:txBody>
          <a:bodyPr/>
          <a:lstStyle/>
          <a:p>
            <a:r>
              <a:rPr lang="en-US" dirty="0"/>
              <a:t>Agile methodologies are built on the pillar of incremental development, with each increment delivering value to the customer or user. </a:t>
            </a:r>
          </a:p>
          <a:p>
            <a:r>
              <a:rPr lang="en-US" dirty="0"/>
              <a:t>You should expect to develop and release your architecture in increments. </a:t>
            </a:r>
          </a:p>
          <a:p>
            <a:r>
              <a:rPr lang="en-US" dirty="0"/>
              <a:t>This entails deciding which views to release (out of your planned set) and at which depth. </a:t>
            </a:r>
          </a:p>
          <a:p>
            <a:endParaRPr lang="en-US" dirty="0"/>
          </a:p>
          <a:p>
            <a:endParaRPr lang="en-US" dirty="0"/>
          </a:p>
        </p:txBody>
      </p:sp>
      <p:sp>
        <p:nvSpPr>
          <p:cNvPr id="4" name="Footer Placeholder 3">
            <a:extLst>
              <a:ext uri="{FF2B5EF4-FFF2-40B4-BE49-F238E27FC236}">
                <a16:creationId xmlns:a16="http://schemas.microsoft.com/office/drawing/2014/main" id="{3681EDC8-834B-EF4D-B45D-0C741F10AA98}"/>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374734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09AC-480C-C242-AF1E-1001F0244078}"/>
              </a:ext>
            </a:extLst>
          </p:cNvPr>
          <p:cNvSpPr>
            <a:spLocks noGrp="1"/>
          </p:cNvSpPr>
          <p:nvPr>
            <p:ph type="title"/>
          </p:nvPr>
        </p:nvSpPr>
        <p:spPr/>
        <p:txBody>
          <a:bodyPr>
            <a:normAutofit fontScale="90000"/>
          </a:bodyPr>
          <a:lstStyle/>
          <a:p>
            <a:r>
              <a:rPr lang="en-US" dirty="0"/>
              <a:t>Incremental Architecture and Stakeholders </a:t>
            </a:r>
          </a:p>
        </p:txBody>
      </p:sp>
      <p:sp>
        <p:nvSpPr>
          <p:cNvPr id="3" name="Content Placeholder 2">
            <a:extLst>
              <a:ext uri="{FF2B5EF4-FFF2-40B4-BE49-F238E27FC236}">
                <a16:creationId xmlns:a16="http://schemas.microsoft.com/office/drawing/2014/main" id="{1CF72DA2-C569-DE4E-BB23-616D2EB6A0F0}"/>
              </a:ext>
            </a:extLst>
          </p:cNvPr>
          <p:cNvSpPr>
            <a:spLocks noGrp="1"/>
          </p:cNvSpPr>
          <p:nvPr>
            <p:ph idx="1"/>
          </p:nvPr>
        </p:nvSpPr>
        <p:spPr/>
        <p:txBody>
          <a:bodyPr>
            <a:normAutofit fontScale="77500" lnSpcReduction="20000"/>
          </a:bodyPr>
          <a:lstStyle/>
          <a:p>
            <a:r>
              <a:rPr lang="en-US" dirty="0"/>
              <a:t>Consider these as candidates for your first increment: </a:t>
            </a:r>
          </a:p>
          <a:p>
            <a:pPr lvl="1"/>
            <a:r>
              <a:rPr lang="en-US" dirty="0"/>
              <a:t>A module decomposition structure. This will inform the team structure for the project which must be defined, staffed, budgeted, and trained. The team structure will be the basis of project planning and budgeting. </a:t>
            </a:r>
          </a:p>
          <a:p>
            <a:pPr lvl="1"/>
            <a:r>
              <a:rPr lang="en-US" dirty="0"/>
              <a:t>A module “uses” structure. This will allow increments to be planned, which is critical in any project that hopes to release its software incrementally. Trying to create a system that purposefully supports incremental development is problematic if you don’t plan what exactly the increments will be. </a:t>
            </a:r>
          </a:p>
          <a:p>
            <a:pPr lvl="1"/>
            <a:r>
              <a:rPr lang="en-US" dirty="0"/>
              <a:t>Whichever component-and-connector (C&amp;C) structure(s) best convey the overall solution approach. </a:t>
            </a:r>
          </a:p>
          <a:p>
            <a:pPr lvl="1"/>
            <a:r>
              <a:rPr lang="en-US" dirty="0"/>
              <a:t>A broad-brush deployment structure that at least addresses major questions such as whether the system will be deployed on mobile devices, on a cloud infrastructure, and so forth. </a:t>
            </a:r>
          </a:p>
          <a:p>
            <a:endParaRPr lang="en-US" dirty="0"/>
          </a:p>
          <a:p>
            <a:endParaRPr lang="en-US" dirty="0"/>
          </a:p>
        </p:txBody>
      </p:sp>
      <p:sp>
        <p:nvSpPr>
          <p:cNvPr id="4" name="Footer Placeholder 3">
            <a:extLst>
              <a:ext uri="{FF2B5EF4-FFF2-40B4-BE49-F238E27FC236}">
                <a16:creationId xmlns:a16="http://schemas.microsoft.com/office/drawing/2014/main" id="{3681EDC8-834B-EF4D-B45D-0C741F10AA98}"/>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733756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75AA5-7392-2E47-BDB9-3BFD3AC0BEC0}"/>
              </a:ext>
            </a:extLst>
          </p:cNvPr>
          <p:cNvSpPr>
            <a:spLocks noGrp="1"/>
          </p:cNvSpPr>
          <p:nvPr>
            <p:ph type="title"/>
          </p:nvPr>
        </p:nvSpPr>
        <p:spPr/>
        <p:txBody>
          <a:bodyPr>
            <a:normAutofit fontScale="90000"/>
          </a:bodyPr>
          <a:lstStyle/>
          <a:p>
            <a:r>
              <a:rPr lang="en-US" dirty="0"/>
              <a:t>Recommendations to the Architect </a:t>
            </a:r>
          </a:p>
        </p:txBody>
      </p:sp>
      <p:sp>
        <p:nvSpPr>
          <p:cNvPr id="3" name="Content Placeholder 2">
            <a:extLst>
              <a:ext uri="{FF2B5EF4-FFF2-40B4-BE49-F238E27FC236}">
                <a16:creationId xmlns:a16="http://schemas.microsoft.com/office/drawing/2014/main" id="{18BA492B-1FE0-D245-A018-88A425936F88}"/>
              </a:ext>
            </a:extLst>
          </p:cNvPr>
          <p:cNvSpPr>
            <a:spLocks noGrp="1"/>
          </p:cNvSpPr>
          <p:nvPr>
            <p:ph idx="1"/>
          </p:nvPr>
        </p:nvSpPr>
        <p:spPr/>
        <p:txBody>
          <a:bodyPr>
            <a:normAutofit fontScale="77500" lnSpcReduction="20000"/>
          </a:bodyPr>
          <a:lstStyle/>
          <a:p>
            <a:r>
              <a:rPr lang="en-US" dirty="0"/>
              <a:t>Know who your stakeholders are and what their needs are, so that you can design appropriate solutions and documentation.  </a:t>
            </a:r>
          </a:p>
          <a:p>
            <a:r>
              <a:rPr lang="en-US" dirty="0"/>
              <a:t>Work with stakeholders to determine the release tempo and the contents of each project increment. </a:t>
            </a:r>
            <a:endParaRPr lang="en-US" sz="1200" dirty="0"/>
          </a:p>
          <a:p>
            <a:r>
              <a:rPr lang="en-US" dirty="0"/>
              <a:t>Your first increment should include module decomposition and uses views, as well as a preliminary C&amp;C view. </a:t>
            </a:r>
            <a:endParaRPr lang="en-US" sz="1200" dirty="0"/>
          </a:p>
          <a:p>
            <a:r>
              <a:rPr lang="en-US" dirty="0"/>
              <a:t>Use your influence to ensure that early releases deal with the system’s most challenging QA requirements, thereby ensuring no unpleasant architectural surprises later. </a:t>
            </a:r>
          </a:p>
          <a:p>
            <a:r>
              <a:rPr lang="en-US" dirty="0"/>
              <a:t>Stage your architecture releases to support those increments and the needs of developers as they work on each increment. </a:t>
            </a:r>
          </a:p>
          <a:p>
            <a:endParaRPr lang="en-US" dirty="0"/>
          </a:p>
          <a:p>
            <a:endParaRPr lang="en-US" dirty="0"/>
          </a:p>
        </p:txBody>
      </p:sp>
      <p:sp>
        <p:nvSpPr>
          <p:cNvPr id="4" name="Footer Placeholder 3">
            <a:extLst>
              <a:ext uri="{FF2B5EF4-FFF2-40B4-BE49-F238E27FC236}">
                <a16:creationId xmlns:a16="http://schemas.microsoft.com/office/drawing/2014/main" id="{14CC6FD0-C992-D84C-864A-4D80F4BC5A08}"/>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8310224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38568</TotalTime>
  <Words>1526</Words>
  <Application>Microsoft Macintosh PowerPoint</Application>
  <PresentationFormat>On-screen Show (4:3)</PresentationFormat>
  <Paragraphs>102</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Office Theme</vt:lpstr>
      <vt:lpstr>Chapter 24: The Role of Architects in Projects</vt:lpstr>
      <vt:lpstr>Chapter Outline</vt:lpstr>
      <vt:lpstr>The Architect and the Project Manager</vt:lpstr>
      <vt:lpstr>Architect’s Role in Supporting PM Knowledge Areas </vt:lpstr>
      <vt:lpstr>Architect’s Role in Supporting PM Knowledge Areas</vt:lpstr>
      <vt:lpstr>Recommendations to the Architect </vt:lpstr>
      <vt:lpstr>Incremental Architecture and Stakeholders </vt:lpstr>
      <vt:lpstr>Incremental Architecture and Stakeholders </vt:lpstr>
      <vt:lpstr>Recommendations to the Architect </vt:lpstr>
      <vt:lpstr>Architecture and Agile Development </vt:lpstr>
      <vt:lpstr>Architecture and Agile Development </vt:lpstr>
      <vt:lpstr>Three Approaches to Architectural Design</vt:lpstr>
      <vt:lpstr>Three Approaches to Architectural Design</vt:lpstr>
      <vt:lpstr>Three Approaches to Architectural Design</vt:lpstr>
      <vt:lpstr>Agile Principles and Architecture-centric Perspective </vt:lpstr>
      <vt:lpstr>Agile Principles and Architecture-centric Perspective </vt:lpstr>
      <vt:lpstr>Agile Architecture and SAFe</vt:lpstr>
      <vt:lpstr>Architecture and Distributed Development</vt:lpstr>
      <vt:lpstr>Architecture and Distributed Development</vt:lpstr>
      <vt:lpstr>Architecture and Distributed Development</vt:lpstr>
      <vt:lpstr>Architecture and Distributed Development</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Bass, Clements, Kazman</dc:creator>
  <cp:keywords/>
  <dc:description/>
  <cp:lastModifiedBy>Rick Kazman</cp:lastModifiedBy>
  <cp:revision>158</cp:revision>
  <dcterms:created xsi:type="dcterms:W3CDTF">2012-04-18T22:57:58Z</dcterms:created>
  <dcterms:modified xsi:type="dcterms:W3CDTF">2022-02-08T02:40:05Z</dcterms:modified>
  <cp:category/>
</cp:coreProperties>
</file>

<file path=docProps/thumbnail.jpeg>
</file>